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00" autoAdjust="0"/>
  </p:normalViewPr>
  <p:slideViewPr>
    <p:cSldViewPr snapToGrid="0">
      <p:cViewPr varScale="1">
        <p:scale>
          <a:sx n="78" d="100"/>
          <a:sy n="78" d="100"/>
        </p:scale>
        <p:origin x="3168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44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48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38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35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29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1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40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9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51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61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CEE3A-3828-4BE1-AA04-D3EA1F291DBD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3EA18-6302-443E-8E53-790AD0199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43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 hidden="1"/>
          <p:cNvSpPr/>
          <p:nvPr/>
        </p:nvSpPr>
        <p:spPr>
          <a:xfrm>
            <a:off x="0" y="0"/>
            <a:ext cx="6858000" cy="27586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-1"/>
            <a:ext cx="6858000" cy="99060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592" y="5098742"/>
            <a:ext cx="4642014" cy="464201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90"/>
          <a:stretch/>
        </p:blipFill>
        <p:spPr>
          <a:xfrm rot="5400000">
            <a:off x="-332584" y="327820"/>
            <a:ext cx="7518403" cy="6862763"/>
          </a:xfrm>
          <a:prstGeom prst="rect">
            <a:avLst/>
          </a:prstGeom>
          <a:ln>
            <a:noFill/>
          </a:ln>
        </p:spPr>
      </p:pic>
      <p:sp>
        <p:nvSpPr>
          <p:cNvPr id="36" name="正方形/長方形 35"/>
          <p:cNvSpPr/>
          <p:nvPr/>
        </p:nvSpPr>
        <p:spPr>
          <a:xfrm>
            <a:off x="1050430" y="2797640"/>
            <a:ext cx="5778995" cy="84804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4" name="グループ化 93"/>
          <p:cNvGrpSpPr/>
          <p:nvPr/>
        </p:nvGrpSpPr>
        <p:grpSpPr>
          <a:xfrm>
            <a:off x="1249507" y="133350"/>
            <a:ext cx="4779364" cy="2516630"/>
            <a:chOff x="1249507" y="133350"/>
            <a:chExt cx="4779364" cy="2516630"/>
          </a:xfrm>
        </p:grpSpPr>
        <p:sp>
          <p:nvSpPr>
            <p:cNvPr id="17" name="正方形/長方形 16"/>
            <p:cNvSpPr/>
            <p:nvPr/>
          </p:nvSpPr>
          <p:spPr>
            <a:xfrm>
              <a:off x="1249507" y="133350"/>
              <a:ext cx="4668693" cy="2516630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339739" y="327339"/>
              <a:ext cx="4689132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4800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美</a:t>
              </a:r>
              <a:r>
                <a:rPr lang="ja-JP" altLang="en-US" sz="4800" dirty="0" smtClean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術館</a:t>
              </a:r>
              <a:r>
                <a:rPr lang="ja-JP" altLang="en-US" sz="3600" dirty="0" smtClean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</a:t>
              </a:r>
              <a:endParaRPr lang="en-US" altLang="ja-JP" sz="40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48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</a:t>
              </a:r>
              <a:r>
                <a:rPr lang="en-US" altLang="ja-JP" sz="5400" dirty="0" smtClean="0">
                  <a:solidFill>
                    <a:srgbClr val="92D0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P</a:t>
              </a:r>
              <a:r>
                <a:rPr lang="en-US" altLang="ja-JP" sz="5400" dirty="0" smtClean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IANO</a:t>
              </a:r>
              <a:r>
                <a:rPr lang="ja-JP" altLang="en-US" sz="3600" dirty="0" smtClean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lang="en-US" altLang="ja-JP" sz="48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3600" dirty="0" smtClean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聴いてみませんか</a:t>
              </a:r>
              <a:endParaRPr lang="en-US" altLang="ja-JP" sz="3600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14" name="図 13" hidden="1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FF66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7474">
            <a:off x="3905250" y="28389"/>
            <a:ext cx="2923935" cy="1832585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669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25986" y="142672"/>
            <a:ext cx="2252965" cy="165279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 rot="715264">
            <a:off x="6191537" y="918333"/>
            <a:ext cx="465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!!</a:t>
            </a:r>
            <a:endParaRPr kumimoji="1" lang="ja-JP" altLang="en-US" sz="2800" b="1" dirty="0">
              <a:ln>
                <a:solidFill>
                  <a:schemeClr val="bg1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27412" y="886036"/>
            <a:ext cx="1903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spc="-30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コ</a:t>
            </a:r>
            <a:r>
              <a:rPr kumimoji="1" lang="ja-JP" altLang="en-US" sz="2800" b="1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ンサ</a:t>
            </a:r>
            <a:r>
              <a:rPr kumimoji="1" lang="ja-JP" altLang="en-US" sz="2800" b="1" spc="-300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kumimoji="1" lang="ja-JP" altLang="en-US" sz="2800" b="1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ト</a:t>
            </a:r>
            <a:endParaRPr kumimoji="1" lang="ja-JP" altLang="en-US" sz="2800" b="1" dirty="0">
              <a:ln>
                <a:solidFill>
                  <a:schemeClr val="bg1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21969" y="430612"/>
            <a:ext cx="23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ク</a:t>
            </a:r>
            <a:r>
              <a:rPr kumimoji="1" lang="ja-JP" altLang="en-US" sz="1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ラシ</a:t>
            </a:r>
            <a:r>
              <a:rPr kumimoji="1" lang="ja-JP" altLang="en-US" sz="14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ッ</a:t>
            </a:r>
            <a:r>
              <a:rPr kumimoji="1" lang="ja-JP" altLang="en-US" sz="1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ク</a:t>
            </a:r>
            <a:r>
              <a:rPr kumimoji="1" lang="ja-JP" altLang="en-US" sz="1400" b="1" spc="-150" dirty="0" smtClean="0">
                <a:solidFill>
                  <a:schemeClr val="bg1"/>
                </a:solidFill>
              </a:rPr>
              <a:t>・</a:t>
            </a:r>
            <a:r>
              <a:rPr kumimoji="1" lang="ja-JP" altLang="en-US" sz="14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オリ</a:t>
            </a:r>
            <a:r>
              <a:rPr kumimoji="1" lang="ja-JP" altLang="en-US" sz="14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ジナ</a:t>
            </a:r>
            <a:r>
              <a:rPr kumimoji="1" lang="ja-JP" alt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ル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など</a:t>
            </a:r>
            <a:endParaRPr kumimoji="1" lang="en-US" altLang="ja-JP" sz="1100" b="1" dirty="0" smtClean="0">
              <a:solidFill>
                <a:schemeClr val="bg1"/>
              </a:solidFill>
            </a:endParaRPr>
          </a:p>
          <a:p>
            <a:r>
              <a:rPr lang="ja-JP" altLang="en-US" sz="1400" b="1" dirty="0" smtClean="0">
                <a:solidFill>
                  <a:schemeClr val="bg1"/>
                </a:solidFill>
              </a:rPr>
              <a:t>様々なジャンル</a:t>
            </a:r>
            <a:r>
              <a:rPr lang="ja-JP" altLang="en-US" sz="1100" b="1" dirty="0" smtClean="0">
                <a:solidFill>
                  <a:schemeClr val="bg1"/>
                </a:solidFill>
              </a:rPr>
              <a:t>の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60326" y="2827815"/>
            <a:ext cx="53704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050" dirty="0" smtClean="0">
                <a:solidFill>
                  <a:schemeClr val="bg1"/>
                </a:solidFill>
              </a:rPr>
              <a:t>人気企画</a:t>
            </a:r>
            <a:r>
              <a:rPr kumimoji="1" lang="ja-JP" altLang="en-US" sz="1050" b="1" dirty="0" smtClean="0">
                <a:solidFill>
                  <a:schemeClr val="bg1"/>
                </a:solidFill>
              </a:rPr>
              <a:t>「美術館で</a:t>
            </a:r>
            <a:r>
              <a:rPr kumimoji="1" lang="en-US" altLang="ja-JP" sz="1050" b="1" dirty="0" smtClean="0">
                <a:solidFill>
                  <a:schemeClr val="bg1"/>
                </a:solidFill>
              </a:rPr>
              <a:t>Piano</a:t>
            </a:r>
            <a:r>
              <a:rPr kumimoji="1" lang="ja-JP" altLang="en-US" sz="1050" b="1" dirty="0" smtClean="0">
                <a:solidFill>
                  <a:schemeClr val="bg1"/>
                </a:solidFill>
              </a:rPr>
              <a:t>を弾いてみませんか？</a:t>
            </a:r>
            <a:r>
              <a:rPr kumimoji="1" lang="ja-JP" altLang="en-US" sz="1050" b="1" spc="-300" dirty="0" smtClean="0">
                <a:solidFill>
                  <a:schemeClr val="bg1"/>
                </a:solidFill>
              </a:rPr>
              <a:t>」</a:t>
            </a:r>
            <a:r>
              <a:rPr lang="ja-JP" altLang="en-US" sz="1050" b="1" dirty="0" smtClean="0">
                <a:solidFill>
                  <a:schemeClr val="bg1"/>
                </a:solidFill>
              </a:rPr>
              <a:t>が</a:t>
            </a:r>
            <a:r>
              <a:rPr kumimoji="1" lang="ja-JP" altLang="en-US" sz="1050" b="1" dirty="0" smtClean="0">
                <a:solidFill>
                  <a:schemeClr val="bg1"/>
                </a:solidFill>
              </a:rPr>
              <a:t>５年目を迎えました</a:t>
            </a:r>
            <a:r>
              <a:rPr kumimoji="1" lang="ja-JP" altLang="en-US" sz="1050" spc="-300" dirty="0" smtClean="0">
                <a:solidFill>
                  <a:schemeClr val="bg1"/>
                </a:solidFill>
              </a:rPr>
              <a:t>。</a:t>
            </a:r>
            <a:r>
              <a:rPr lang="ja-JP" altLang="en-US" sz="1050" dirty="0" smtClean="0">
                <a:solidFill>
                  <a:schemeClr val="bg1"/>
                </a:solidFill>
              </a:rPr>
              <a:t>たくさんの方々が参加し</a:t>
            </a:r>
            <a:r>
              <a:rPr lang="ja-JP" altLang="en-US" sz="1050" spc="-300" dirty="0" smtClean="0">
                <a:solidFill>
                  <a:schemeClr val="bg1"/>
                </a:solidFill>
              </a:rPr>
              <a:t>、</a:t>
            </a:r>
            <a:r>
              <a:rPr lang="ja-JP" altLang="en-US" sz="1050" dirty="0" smtClean="0">
                <a:solidFill>
                  <a:schemeClr val="bg1"/>
                </a:solidFill>
              </a:rPr>
              <a:t>素晴らしい演奏をご披露頂きました。</a:t>
            </a:r>
            <a:r>
              <a:rPr kumimoji="1" lang="ja-JP" altLang="en-US" sz="1050" dirty="0" smtClean="0">
                <a:solidFill>
                  <a:schemeClr val="bg1"/>
                </a:solidFill>
              </a:rPr>
              <a:t>今回は</a:t>
            </a:r>
            <a:r>
              <a:rPr kumimoji="1" lang="ja-JP" altLang="en-US" sz="1050" b="1" dirty="0" smtClean="0">
                <a:solidFill>
                  <a:schemeClr val="bg1"/>
                </a:solidFill>
              </a:rPr>
              <a:t>５年記念として</a:t>
            </a:r>
            <a:r>
              <a:rPr kumimoji="1" lang="ja-JP" altLang="en-US" sz="1050" dirty="0" smtClean="0">
                <a:solidFill>
                  <a:schemeClr val="bg1"/>
                </a:solidFill>
              </a:rPr>
              <a:t>ピアノイベ</a:t>
            </a:r>
            <a:r>
              <a:rPr kumimoji="1" lang="ja-JP" altLang="en-US" sz="1050" spc="-150" dirty="0" smtClean="0">
                <a:solidFill>
                  <a:schemeClr val="bg1"/>
                </a:solidFill>
              </a:rPr>
              <a:t>ン</a:t>
            </a:r>
            <a:r>
              <a:rPr kumimoji="1" lang="ja-JP" altLang="en-US" sz="1050" dirty="0" smtClean="0">
                <a:solidFill>
                  <a:schemeClr val="bg1"/>
                </a:solidFill>
              </a:rPr>
              <a:t>トにご参加頂いた方に</a:t>
            </a:r>
            <a:r>
              <a:rPr kumimoji="1" lang="ja-JP" altLang="en-US" sz="1050" b="1" dirty="0" smtClean="0">
                <a:solidFill>
                  <a:schemeClr val="bg1"/>
                </a:solidFill>
              </a:rPr>
              <a:t>コンサート形式で演奏して頂きます</a:t>
            </a:r>
            <a:r>
              <a:rPr kumimoji="1" lang="ja-JP" altLang="en-US" sz="1050" dirty="0" smtClean="0">
                <a:solidFill>
                  <a:schemeClr val="bg1"/>
                </a:solidFill>
              </a:rPr>
              <a:t>。</a:t>
            </a:r>
            <a:endParaRPr kumimoji="1" lang="en-US" altLang="ja-JP" sz="1050" dirty="0" smtClean="0">
              <a:solidFill>
                <a:schemeClr val="bg1"/>
              </a:solidFill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1252400" y="5336640"/>
            <a:ext cx="38032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264665" y="4972049"/>
            <a:ext cx="4436204" cy="795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1252400" y="5019018"/>
            <a:ext cx="749091" cy="283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1252400" y="5385286"/>
            <a:ext cx="749091" cy="283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1252400" y="5742823"/>
            <a:ext cx="749091" cy="283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1252400" y="6095740"/>
            <a:ext cx="749091" cy="283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64665" y="4928837"/>
            <a:ext cx="1117935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</a:rPr>
              <a:t>開　場</a:t>
            </a:r>
            <a:endParaRPr kumimoji="1" lang="en-US" altLang="ja-JP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</a:rPr>
              <a:t>第一部</a:t>
            </a:r>
            <a:endParaRPr lang="en-US" altLang="ja-JP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</a:rPr>
              <a:t>第二部</a:t>
            </a:r>
            <a:endParaRPr lang="en-US" altLang="ja-JP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</a:rPr>
              <a:t>演奏者</a:t>
            </a:r>
            <a:endParaRPr lang="en-US" altLang="ja-JP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9338" y="7608589"/>
            <a:ext cx="2873273" cy="1221499"/>
            <a:chOff x="58002" y="7647981"/>
            <a:chExt cx="2873273" cy="1849647"/>
          </a:xfrm>
        </p:grpSpPr>
        <p:sp>
          <p:nvSpPr>
            <p:cNvPr id="28" name="正方形/長方形 27"/>
            <p:cNvSpPr/>
            <p:nvPr/>
          </p:nvSpPr>
          <p:spPr>
            <a:xfrm>
              <a:off x="99310" y="7647981"/>
              <a:ext cx="2831965" cy="1849647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37410" y="8165591"/>
              <a:ext cx="2782277" cy="1188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 smtClean="0"/>
                <a:t>※</a:t>
              </a:r>
              <a:r>
                <a:rPr lang="ja-JP" altLang="en-US" sz="900" dirty="0" smtClean="0"/>
                <a:t>カフェ・ラウンジは</a:t>
              </a:r>
              <a:r>
                <a:rPr lang="en-US" altLang="ja-JP" sz="900" dirty="0" smtClean="0"/>
                <a:t>1</a:t>
              </a:r>
              <a:r>
                <a:rPr lang="ja-JP" altLang="en-US" sz="900" dirty="0"/>
                <a:t>月</a:t>
              </a:r>
              <a:r>
                <a:rPr lang="en-US" altLang="ja-JP" sz="900" dirty="0"/>
                <a:t>31</a:t>
              </a:r>
              <a:r>
                <a:rPr lang="ja-JP" altLang="en-US" sz="900" dirty="0"/>
                <a:t>日</a:t>
              </a:r>
              <a:r>
                <a:rPr lang="en-US" altLang="ja-JP" sz="900" dirty="0"/>
                <a:t>(</a:t>
              </a:r>
              <a:r>
                <a:rPr lang="ja-JP" altLang="en-US" sz="900" dirty="0"/>
                <a:t>金</a:t>
              </a:r>
              <a:r>
                <a:rPr lang="en-US" altLang="ja-JP" sz="900" dirty="0"/>
                <a:t>)</a:t>
              </a:r>
              <a:r>
                <a:rPr lang="ja-JP" altLang="en-US" sz="900" dirty="0"/>
                <a:t>から</a:t>
              </a:r>
              <a:r>
                <a:rPr lang="en-US" altLang="ja-JP" sz="900" dirty="0"/>
                <a:t>2</a:t>
              </a:r>
              <a:r>
                <a:rPr lang="ja-JP" altLang="en-US" sz="900" dirty="0"/>
                <a:t>月</a:t>
              </a:r>
              <a:r>
                <a:rPr lang="en-US" altLang="ja-JP" sz="900" dirty="0"/>
                <a:t>14</a:t>
              </a:r>
              <a:r>
                <a:rPr lang="ja-JP" altLang="en-US" sz="900" dirty="0"/>
                <a:t>日</a:t>
              </a:r>
              <a:r>
                <a:rPr lang="en-US" altLang="ja-JP" sz="900" dirty="0"/>
                <a:t>(</a:t>
              </a:r>
              <a:r>
                <a:rPr lang="ja-JP" altLang="en-US" sz="900" dirty="0"/>
                <a:t>金</a:t>
              </a:r>
              <a:r>
                <a:rPr lang="en-US" altLang="ja-JP" sz="900" dirty="0" smtClean="0"/>
                <a:t>)</a:t>
              </a:r>
            </a:p>
            <a:p>
              <a:r>
                <a:rPr lang="ja-JP" altLang="en-US" sz="900" dirty="0"/>
                <a:t>　</a:t>
              </a:r>
              <a:r>
                <a:rPr lang="ja-JP" altLang="en-US" sz="900" dirty="0" smtClean="0"/>
                <a:t>ま</a:t>
              </a:r>
              <a:r>
                <a:rPr lang="ja-JP" altLang="en-US" sz="900" dirty="0"/>
                <a:t>で</a:t>
              </a:r>
              <a:r>
                <a:rPr lang="ja-JP" altLang="en-US" sz="900" dirty="0" smtClean="0"/>
                <a:t>休業中になります。</a:t>
              </a:r>
              <a:endParaRPr lang="en-US" altLang="ja-JP" sz="900" dirty="0" smtClean="0"/>
            </a:p>
            <a:p>
              <a:r>
                <a:rPr lang="en-US" altLang="ja-JP" sz="900" dirty="0" smtClean="0"/>
                <a:t>※</a:t>
              </a:r>
              <a:r>
                <a:rPr lang="en-US" altLang="ja-JP" sz="900" dirty="0" smtClean="0"/>
                <a:t>2</a:t>
              </a:r>
              <a:r>
                <a:rPr lang="ja-JP" altLang="en-US" sz="900" dirty="0" smtClean="0"/>
                <a:t>月</a:t>
              </a:r>
              <a:r>
                <a:rPr lang="ja-JP" altLang="en-US" sz="900" spc="-300" dirty="0" smtClean="0"/>
                <a:t>の</a:t>
              </a:r>
              <a:r>
                <a:rPr lang="ja-JP" altLang="en-US" sz="900" dirty="0" smtClean="0"/>
                <a:t>「美術館で</a:t>
              </a:r>
              <a:r>
                <a:rPr lang="en-US" altLang="ja-JP" sz="900" dirty="0" smtClean="0"/>
                <a:t>Piano</a:t>
              </a:r>
              <a:r>
                <a:rPr lang="ja-JP" altLang="en-US" sz="900" dirty="0" smtClean="0"/>
                <a:t>を弾いてみませんか？</a:t>
              </a:r>
              <a:r>
                <a:rPr lang="ja-JP" altLang="en-US" sz="900" spc="-300" dirty="0" smtClean="0"/>
                <a:t>」</a:t>
              </a:r>
              <a:r>
                <a:rPr lang="ja-JP" altLang="en-US" sz="900" dirty="0" smtClean="0"/>
                <a:t>は</a:t>
              </a:r>
              <a:endParaRPr lang="en-US" altLang="ja-JP" sz="900" dirty="0" smtClean="0"/>
            </a:p>
            <a:p>
              <a:r>
                <a:rPr lang="ja-JP" altLang="en-US" sz="900" dirty="0"/>
                <a:t>　</a:t>
              </a:r>
              <a:r>
                <a:rPr lang="ja-JP" altLang="en-US" sz="900" dirty="0" smtClean="0"/>
                <a:t>今回のコンサートに変わるため、</a:t>
              </a:r>
              <a:r>
                <a:rPr kumimoji="1" lang="ja-JP" altLang="en-US" sz="900" dirty="0" smtClean="0"/>
                <a:t>予約は受け付</a:t>
              </a:r>
              <a:endParaRPr kumimoji="1" lang="en-US" altLang="ja-JP" sz="900" dirty="0" smtClean="0"/>
            </a:p>
            <a:p>
              <a:r>
                <a:rPr lang="ja-JP" altLang="en-US" sz="900" dirty="0"/>
                <a:t>　</a:t>
              </a:r>
              <a:r>
                <a:rPr kumimoji="1" lang="ja-JP" altLang="en-US" sz="900" dirty="0" err="1" smtClean="0"/>
                <a:t>けて</a:t>
              </a:r>
              <a:r>
                <a:rPr kumimoji="1" lang="ja-JP" altLang="en-US" sz="900" dirty="0" smtClean="0"/>
                <a:t>おりません。</a:t>
              </a:r>
              <a:endParaRPr kumimoji="1" lang="ja-JP" altLang="en-US" sz="90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58002" y="7738256"/>
              <a:ext cx="1127232" cy="291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smtClean="0"/>
                <a:t>【</a:t>
              </a:r>
              <a:r>
                <a:rPr kumimoji="1" lang="ja-JP" altLang="en-US" sz="1100" b="1" dirty="0" smtClean="0"/>
                <a:t> お知らせ  </a:t>
              </a:r>
              <a:r>
                <a:rPr kumimoji="1" lang="en-US" altLang="ja-JP" sz="1100" b="1" dirty="0" smtClean="0"/>
                <a:t>】</a:t>
              </a:r>
              <a:endParaRPr kumimoji="1" lang="ja-JP" altLang="en-US" sz="1200" b="1" dirty="0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28968" y="4090352"/>
            <a:ext cx="2210862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altLang="ja-JP" sz="6600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2</a:t>
            </a:r>
            <a:r>
              <a:rPr lang="ja-JP" altLang="en-US" dirty="0" smtClean="0">
                <a:solidFill>
                  <a:srgbClr val="FFFF00"/>
                </a:solidFill>
              </a:rPr>
              <a:t>月</a:t>
            </a:r>
            <a:r>
              <a:rPr lang="en-US" altLang="ja-JP" sz="6600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9</a:t>
            </a:r>
            <a:r>
              <a:rPr lang="ja-JP" altLang="en-US" dirty="0" smtClean="0">
                <a:solidFill>
                  <a:srgbClr val="FFFF00"/>
                </a:solidFill>
              </a:rPr>
              <a:t>日</a:t>
            </a:r>
            <a:r>
              <a:rPr lang="en-US" altLang="ja-JP" dirty="0" smtClean="0">
                <a:solidFill>
                  <a:srgbClr val="FFFF00"/>
                </a:solidFill>
              </a:rPr>
              <a:t>〔</a:t>
            </a:r>
            <a:r>
              <a:rPr lang="ja-JP" altLang="en-US" dirty="0" smtClean="0">
                <a:solidFill>
                  <a:srgbClr val="FFFF00"/>
                </a:solidFill>
              </a:rPr>
              <a:t>日</a:t>
            </a:r>
            <a:r>
              <a:rPr lang="en-US" altLang="ja-JP" dirty="0" smtClean="0">
                <a:solidFill>
                  <a:srgbClr val="FFFF00"/>
                </a:solidFill>
              </a:rPr>
              <a:t>〕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63894" y="4680778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ヤオコー川越美術館</a:t>
            </a:r>
            <a:endParaRPr kumimoji="1" lang="ja-JP" altLang="en-US" sz="1600" b="1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>
            <a:off x="1252400" y="5708225"/>
            <a:ext cx="339224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1252400" y="6065565"/>
            <a:ext cx="30518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013972" y="4943722"/>
            <a:ext cx="1710725" cy="1805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en-US" altLang="ja-JP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13:45</a:t>
            </a:r>
          </a:p>
          <a:p>
            <a:pPr>
              <a:lnSpc>
                <a:spcPts val="2800"/>
              </a:lnSpc>
            </a:pPr>
            <a:r>
              <a:rPr lang="en-US" altLang="ja-JP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14:00</a:t>
            </a:r>
            <a:r>
              <a:rPr lang="ja-JP" altLang="en-US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 ～ </a:t>
            </a:r>
            <a:r>
              <a:rPr lang="en-US" altLang="ja-JP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15:00</a:t>
            </a:r>
          </a:p>
          <a:p>
            <a:pPr>
              <a:lnSpc>
                <a:spcPts val="2800"/>
              </a:lnSpc>
            </a:pPr>
            <a:r>
              <a:rPr lang="en-US" altLang="ja-JP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15:10</a:t>
            </a:r>
            <a:r>
              <a:rPr lang="ja-JP" altLang="en-US" dirty="0">
                <a:solidFill>
                  <a:srgbClr val="FFFF00"/>
                </a:solidFill>
                <a:latin typeface="Bahnschrift" panose="020B0502040204020203" pitchFamily="34" charset="0"/>
              </a:rPr>
              <a:t> </a:t>
            </a:r>
            <a:r>
              <a:rPr lang="ja-JP" altLang="en-US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 ～ </a:t>
            </a:r>
            <a:r>
              <a:rPr lang="en-US" altLang="ja-JP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16:10</a:t>
            </a:r>
          </a:p>
          <a:p>
            <a:pPr>
              <a:lnSpc>
                <a:spcPts val="2800"/>
              </a:lnSpc>
            </a:pPr>
            <a:r>
              <a:rPr lang="ja-JP" altLang="en-US" sz="1600" b="1" dirty="0" smtClean="0">
                <a:solidFill>
                  <a:srgbClr val="FFFF00"/>
                </a:solidFill>
              </a:rPr>
              <a:t>ピ</a:t>
            </a:r>
            <a:r>
              <a:rPr lang="ja-JP" altLang="en-US" sz="1600" b="1" spc="-300" dirty="0" smtClean="0">
                <a:solidFill>
                  <a:srgbClr val="FFFF00"/>
                </a:solidFill>
              </a:rPr>
              <a:t>アノ</a:t>
            </a:r>
            <a:r>
              <a:rPr lang="ja-JP" altLang="en-US" sz="1600" b="1" dirty="0" smtClean="0">
                <a:solidFill>
                  <a:srgbClr val="FFFF00"/>
                </a:solidFill>
              </a:rPr>
              <a:t>イベ</a:t>
            </a:r>
            <a:r>
              <a:rPr lang="ja-JP" altLang="en-US" sz="1600" b="1" spc="-300" dirty="0" smtClean="0">
                <a:solidFill>
                  <a:srgbClr val="FFFF00"/>
                </a:solidFill>
              </a:rPr>
              <a:t>ン</a:t>
            </a:r>
            <a:r>
              <a:rPr lang="ja-JP" altLang="en-US" sz="1600" b="1" dirty="0" smtClean="0">
                <a:solidFill>
                  <a:srgbClr val="FFFF00"/>
                </a:solidFill>
              </a:rPr>
              <a:t>トに</a:t>
            </a:r>
            <a:endParaRPr lang="en-US" altLang="ja-JP" sz="1600" b="1" dirty="0" smtClean="0">
              <a:solidFill>
                <a:srgbClr val="FFFF00"/>
              </a:solidFill>
            </a:endParaRPr>
          </a:p>
          <a:p>
            <a:r>
              <a:rPr lang="ja-JP" altLang="en-US" sz="1600" b="1" dirty="0" smtClean="0">
                <a:solidFill>
                  <a:srgbClr val="FFFF00"/>
                </a:solidFill>
              </a:rPr>
              <a:t>参加頂いた</a:t>
            </a:r>
            <a:r>
              <a:rPr lang="en-US" altLang="ja-JP" sz="1600" b="1" dirty="0" smtClean="0">
                <a:solidFill>
                  <a:srgbClr val="FFFF00"/>
                </a:solidFill>
              </a:rPr>
              <a:t>8</a:t>
            </a:r>
            <a:r>
              <a:rPr lang="ja-JP" altLang="en-US" sz="1600" b="1" dirty="0" smtClean="0">
                <a:solidFill>
                  <a:srgbClr val="FFFF00"/>
                </a:solidFill>
              </a:rPr>
              <a:t>名</a:t>
            </a:r>
            <a:endParaRPr lang="en-US" altLang="ja-JP" sz="1600" b="1" dirty="0" smtClean="0">
              <a:solidFill>
                <a:srgbClr val="FFFF00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245" y="311614"/>
            <a:ext cx="334168" cy="27901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5703">
            <a:off x="5929513" y="8658145"/>
            <a:ext cx="238072" cy="31147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5513">
            <a:off x="3835179" y="8213923"/>
            <a:ext cx="148086" cy="394183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95143">
            <a:off x="6594102" y="5705646"/>
            <a:ext cx="129746" cy="345367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4522">
            <a:off x="5725989" y="5198457"/>
            <a:ext cx="238072" cy="311473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1182550" y="367469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FF00"/>
                </a:solidFill>
                <a:latin typeface="Bahnschrift Condensed" panose="020B0502040204020203" pitchFamily="34" charset="0"/>
              </a:rPr>
              <a:t>2025</a:t>
            </a:r>
            <a:r>
              <a:rPr lang="ja-JP" altLang="en-US" dirty="0" smtClean="0">
                <a:solidFill>
                  <a:srgbClr val="FFFF00"/>
                </a:solidFill>
              </a:rPr>
              <a:t>年</a:t>
            </a:r>
            <a:endParaRPr lang="en-US" altLang="ja-JP" dirty="0">
              <a:solidFill>
                <a:srgbClr val="FFFF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68413" y="6754684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dirty="0" smtClean="0">
                <a:solidFill>
                  <a:srgbClr val="FFFF00"/>
                </a:solidFill>
              </a:rPr>
              <a:t>※</a:t>
            </a:r>
            <a:r>
              <a:rPr lang="ja-JP" altLang="en-US" sz="900" dirty="0" smtClean="0">
                <a:solidFill>
                  <a:srgbClr val="FFFF00"/>
                </a:solidFill>
              </a:rPr>
              <a:t>第一部と第二部の間に休憩があります。</a:t>
            </a:r>
            <a:endParaRPr lang="en-US" altLang="ja-JP" sz="900" dirty="0" smtClean="0">
              <a:solidFill>
                <a:srgbClr val="FFFF00"/>
              </a:solidFill>
            </a:endParaRPr>
          </a:p>
          <a:p>
            <a:r>
              <a:rPr lang="ja-JP" altLang="en-US" sz="900" dirty="0" smtClean="0">
                <a:solidFill>
                  <a:srgbClr val="FFFF00"/>
                </a:solidFill>
              </a:rPr>
              <a:t>　途中</a:t>
            </a:r>
            <a:r>
              <a:rPr lang="ja-JP" altLang="en-US" sz="900" dirty="0">
                <a:solidFill>
                  <a:srgbClr val="FFFF00"/>
                </a:solidFill>
              </a:rPr>
              <a:t>退席はご遠慮ください</a:t>
            </a:r>
            <a:r>
              <a:rPr lang="ja-JP" altLang="en-US" sz="900" dirty="0" smtClean="0">
                <a:solidFill>
                  <a:srgbClr val="FFFF00"/>
                </a:solidFill>
              </a:rPr>
              <a:t>。</a:t>
            </a:r>
            <a:endParaRPr lang="en-US" altLang="ja-JP" sz="900" dirty="0">
              <a:solidFill>
                <a:srgbClr val="FFFF00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0" y="9138337"/>
            <a:ext cx="6857999" cy="7676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7" name="グループ化 36"/>
          <p:cNvGrpSpPr/>
          <p:nvPr/>
        </p:nvGrpSpPr>
        <p:grpSpPr>
          <a:xfrm>
            <a:off x="2577742" y="9528069"/>
            <a:ext cx="1689817" cy="306362"/>
            <a:chOff x="2506801" y="9531244"/>
            <a:chExt cx="1689817" cy="306362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6801" y="9531244"/>
              <a:ext cx="363944" cy="301731"/>
            </a:xfrm>
            <a:prstGeom prst="rect">
              <a:avLst/>
            </a:prstGeom>
          </p:spPr>
        </p:pic>
        <p:sp>
          <p:nvSpPr>
            <p:cNvPr id="33" name="テキスト ボックス 32"/>
            <p:cNvSpPr txBox="1"/>
            <p:nvPr/>
          </p:nvSpPr>
          <p:spPr>
            <a:xfrm>
              <a:off x="2800082" y="9583690"/>
              <a:ext cx="139653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 smtClean="0">
                  <a:solidFill>
                    <a:schemeClr val="bg1"/>
                  </a:solidFill>
                </a:rPr>
                <a:t>ヤオコー川越美術館</a:t>
              </a:r>
              <a:endParaRPr kumimoji="1" lang="ja-JP" altLang="en-US" sz="105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3" name="図 42"/>
          <p:cNvPicPr>
            <a:picLocks noChangeAspect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3382">
            <a:off x="6390554" y="5214367"/>
            <a:ext cx="300519" cy="382301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33381">
            <a:off x="3330787" y="7183483"/>
            <a:ext cx="300519" cy="382301"/>
          </a:xfrm>
          <a:prstGeom prst="rect">
            <a:avLst/>
          </a:prstGeom>
        </p:spPr>
      </p:pic>
      <p:cxnSp>
        <p:nvCxnSpPr>
          <p:cNvPr id="19" name="直線コネクタ 18"/>
          <p:cNvCxnSpPr/>
          <p:nvPr/>
        </p:nvCxnSpPr>
        <p:spPr>
          <a:xfrm>
            <a:off x="155388" y="7927364"/>
            <a:ext cx="2588635" cy="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グループ化 91"/>
          <p:cNvGrpSpPr/>
          <p:nvPr/>
        </p:nvGrpSpPr>
        <p:grpSpPr>
          <a:xfrm>
            <a:off x="1192201" y="9194241"/>
            <a:ext cx="4473599" cy="338554"/>
            <a:chOff x="1139361" y="9252921"/>
            <a:chExt cx="4473599" cy="338554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2256666" y="9252921"/>
              <a:ext cx="14097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b="1" dirty="0" smtClean="0">
                  <a:solidFill>
                    <a:srgbClr val="FFFF00"/>
                  </a:solidFill>
                </a:rPr>
                <a:t>049-223-9511</a:t>
              </a:r>
              <a:r>
                <a:rPr lang="ja-JP" altLang="en-US" sz="1200" b="1" dirty="0" smtClean="0">
                  <a:solidFill>
                    <a:srgbClr val="FFFF00"/>
                  </a:solidFill>
                </a:rPr>
                <a:t>　　　　</a:t>
              </a:r>
              <a:r>
                <a:rPr lang="ja-JP" altLang="en-US" sz="1100" b="1" dirty="0" smtClean="0">
                  <a:solidFill>
                    <a:schemeClr val="bg1"/>
                  </a:solidFill>
                </a:rPr>
                <a:t>　　　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1139361" y="9295919"/>
              <a:ext cx="13131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100" dirty="0">
                  <a:solidFill>
                    <a:srgbClr val="FFFF00"/>
                  </a:solidFill>
                </a:rPr>
                <a:t>お問い合わせ先：</a:t>
              </a:r>
              <a:endParaRPr kumimoji="1" lang="ja-JP" altLang="en-US" sz="1100" dirty="0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3370038" y="9311701"/>
              <a:ext cx="22429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solidFill>
                    <a:srgbClr val="FFFF00"/>
                  </a:solidFill>
                </a:rPr>
                <a:t>（開館日の</a:t>
              </a:r>
              <a:r>
                <a:rPr lang="en-US" altLang="ja-JP" sz="1000" dirty="0">
                  <a:solidFill>
                    <a:srgbClr val="FFFF00"/>
                  </a:solidFill>
                </a:rPr>
                <a:t>10</a:t>
              </a:r>
              <a:r>
                <a:rPr lang="ja-JP" altLang="en-US" sz="1000" dirty="0">
                  <a:solidFill>
                    <a:srgbClr val="FFFF00"/>
                  </a:solidFill>
                </a:rPr>
                <a:t>時から</a:t>
              </a:r>
              <a:r>
                <a:rPr lang="en-US" altLang="ja-JP" sz="1000" dirty="0">
                  <a:solidFill>
                    <a:srgbClr val="FFFF00"/>
                  </a:solidFill>
                </a:rPr>
                <a:t>16</a:t>
              </a:r>
              <a:r>
                <a:rPr lang="ja-JP" altLang="en-US" sz="1000" dirty="0">
                  <a:solidFill>
                    <a:srgbClr val="FFFF00"/>
                  </a:solidFill>
                </a:rPr>
                <a:t>時半まで）</a:t>
              </a:r>
              <a:r>
                <a:rPr lang="ja-JP" altLang="en-US" sz="1000" b="1" dirty="0">
                  <a:solidFill>
                    <a:srgbClr val="FFFF00"/>
                  </a:solidFill>
                </a:rPr>
                <a:t>　</a:t>
              </a:r>
              <a:endParaRPr kumimoji="1" lang="ja-JP" altLang="en-US" sz="1000" dirty="0"/>
            </a:p>
          </p:txBody>
        </p:sp>
      </p:grpSp>
      <p:sp>
        <p:nvSpPr>
          <p:cNvPr id="95" name="テキスト ボックス 94"/>
          <p:cNvSpPr txBox="1"/>
          <p:nvPr/>
        </p:nvSpPr>
        <p:spPr>
          <a:xfrm rot="344815">
            <a:off x="4890861" y="18413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3600" dirty="0"/>
          </a:p>
        </p:txBody>
      </p:sp>
      <p:grpSp>
        <p:nvGrpSpPr>
          <p:cNvPr id="97" name="グループ化 96"/>
          <p:cNvGrpSpPr/>
          <p:nvPr/>
        </p:nvGrpSpPr>
        <p:grpSpPr>
          <a:xfrm>
            <a:off x="4063630" y="4405811"/>
            <a:ext cx="2181447" cy="477054"/>
            <a:chOff x="4063630" y="4306612"/>
            <a:chExt cx="2181447" cy="477054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4063630" y="4306612"/>
              <a:ext cx="185457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kumimoji="1" lang="ja-JP" altLang="en-US" sz="1100" dirty="0" smtClean="0">
                  <a:solidFill>
                    <a:schemeClr val="bg1"/>
                  </a:solidFill>
                </a:rPr>
                <a:t>◆ 席は自由席です</a:t>
              </a:r>
              <a:r>
                <a:rPr kumimoji="1" lang="ja-JP" altLang="en-US" sz="1100" spc="-300" dirty="0" smtClean="0">
                  <a:solidFill>
                    <a:schemeClr val="bg1"/>
                  </a:solidFill>
                </a:rPr>
                <a:t>。</a:t>
              </a:r>
              <a:endParaRPr kumimoji="1" lang="en-US" altLang="ja-JP" sz="1100" spc="-300" dirty="0" smtClean="0">
                <a:solidFill>
                  <a:schemeClr val="bg1"/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100" dirty="0" smtClean="0">
                  <a:solidFill>
                    <a:schemeClr val="bg1"/>
                  </a:solidFill>
                </a:rPr>
                <a:t>◆ コンサ</a:t>
              </a:r>
              <a:r>
                <a:rPr lang="ja-JP" altLang="en-US" sz="1100" spc="-150" dirty="0" smtClean="0">
                  <a:solidFill>
                    <a:schemeClr val="bg1"/>
                  </a:solidFill>
                </a:rPr>
                <a:t>ー</a:t>
              </a:r>
              <a:r>
                <a:rPr lang="ja-JP" altLang="en-US" sz="1100" dirty="0" smtClean="0">
                  <a:solidFill>
                    <a:schemeClr val="bg1"/>
                  </a:solidFill>
                </a:rPr>
                <a:t>トは無料です</a:t>
              </a:r>
              <a:r>
                <a:rPr lang="ja-JP" altLang="en-US" sz="1100" dirty="0" smtClean="0">
                  <a:solidFill>
                    <a:schemeClr val="bg1"/>
                  </a:solidFill>
                </a:rPr>
                <a:t>。</a:t>
              </a:r>
              <a:endParaRPr lang="en-US" altLang="ja-JP" sz="11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5214026" y="4319312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（予約不要</a:t>
              </a:r>
              <a:r>
                <a:rPr lang="ja-JP" altLang="en-US" sz="1100" dirty="0" smtClean="0">
                  <a:solidFill>
                    <a:schemeClr val="bg1"/>
                  </a:solidFill>
                </a:rPr>
                <a:t>）</a:t>
              </a:r>
              <a:endParaRPr lang="en-US" altLang="ja-JP" sz="11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2404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162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Bahnschrift</vt:lpstr>
      <vt:lpstr>Bahnschrift Condensed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admin</cp:lastModifiedBy>
  <cp:revision>46</cp:revision>
  <cp:lastPrinted>2024-11-23T04:07:50Z</cp:lastPrinted>
  <dcterms:created xsi:type="dcterms:W3CDTF">2024-11-19T02:31:03Z</dcterms:created>
  <dcterms:modified xsi:type="dcterms:W3CDTF">2024-12-06T01:14:45Z</dcterms:modified>
</cp:coreProperties>
</file>